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7" r:id="rId2"/>
    <p:sldId id="267" r:id="rId3"/>
    <p:sldId id="287" r:id="rId4"/>
    <p:sldId id="279" r:id="rId5"/>
    <p:sldId id="278" r:id="rId6"/>
    <p:sldId id="280" r:id="rId7"/>
    <p:sldId id="283" r:id="rId8"/>
    <p:sldId id="284" r:id="rId9"/>
    <p:sldId id="285" r:id="rId10"/>
    <p:sldId id="286" r:id="rId11"/>
    <p:sldId id="288" r:id="rId12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73" d="100"/>
          <a:sy n="73" d="100"/>
        </p:scale>
        <p:origin x="582" y="5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64FB8F8-C4AC-4A00-838E-8EA9CA80435E}" type="datetime1">
              <a:rPr lang="sk-SK" smtClean="0"/>
              <a:t>5. 6. 2018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4CF50-034D-4D1E-92F2-EFAF1F2AEF3A}" type="datetime1">
              <a:rPr lang="sk-SK" smtClean="0"/>
              <a:pPr/>
              <a:t>5. 6. 2018</a:t>
            </a:fld>
            <a:endParaRPr lang="sk-SK" dirty="0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/>
              <a:t>Kliknutím upravíte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322CDD-9D6C-4F63-9EC2-648226624108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4819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sk-SK" smtClean="0"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4842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/>
              <a:t>Kliknutím upravte štýl predlohy podnadpisu</a:t>
            </a:r>
            <a:endParaRPr lang="sk-SK" noProof="0" dirty="0"/>
          </a:p>
        </p:txBody>
      </p:sp>
      <p:sp>
        <p:nvSpPr>
          <p:cNvPr id="8" name="Obdĺžnik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7B7ABC-BF31-4C4B-9504-B4757AFA3C19}" type="datetime1">
              <a:rPr lang="sk-SK" noProof="0" smtClean="0"/>
              <a:t>5. 6. 2018</a:t>
            </a:fld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259C49-68CC-4820-A3F5-15F7F300AE30}" type="datetime1">
              <a:rPr lang="sk-SK" noProof="0" smtClean="0"/>
              <a:t>5. 6. 2018</a:t>
            </a:fld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8B30FE-66D4-4C28-B664-C6F8E503A8A3}" type="datetime1">
              <a:rPr lang="sk-SK" noProof="0" smtClean="0"/>
              <a:t>5. 6. 2018</a:t>
            </a:fld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655704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9" name="Obdĺžnik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A5F7F5-DE01-44C5-95DE-AFFE36DE0F2C}" type="datetime1">
              <a:rPr lang="sk-SK" noProof="0" smtClean="0"/>
              <a:t>5. 6. 2018</a:t>
            </a:fld>
            <a:endParaRPr lang="sk-SK" noProof="0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BC48D0-096A-4E41-82B5-1F8131089E18}" type="datetime1">
              <a:rPr lang="sk-SK" noProof="0" smtClean="0"/>
              <a:t>5. 6. 2018</a:t>
            </a:fld>
            <a:endParaRPr lang="sk-SK" noProof="0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4FD7BC-A251-42D5-8657-7247787C7772}" type="datetime1">
              <a:rPr lang="sk-SK" noProof="0" smtClean="0"/>
              <a:t>5. 6. 2018</a:t>
            </a:fld>
            <a:endParaRPr lang="sk-SK" noProof="0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FD39F6-B694-4E73-B8E9-2469E63BA352}" type="datetime1">
              <a:rPr lang="sk-SK" noProof="0" smtClean="0"/>
              <a:t>5. 6. 2018</a:t>
            </a:fld>
            <a:endParaRPr lang="sk-SK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1" y="2303929"/>
            <a:ext cx="3474720" cy="1810871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k-SK" noProof="0"/>
              <a:t>Upraviť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10" name="Obdĺžnik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C99E2F-B5D5-4B90-B443-092312EDA630}" type="datetime1">
              <a:rPr lang="sk-SK" noProof="0" smtClean="0"/>
              <a:t>5. 6. 2018</a:t>
            </a:fld>
            <a:endParaRPr lang="sk-SK" noProof="0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0" y="2312894"/>
            <a:ext cx="3474720" cy="1801906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symbol obrázka 2" descr="Prázdny zástupný objekt na pridanie obrázka. Kliknite na zástupný objekt a vyberte obrázok, ktorý chcete pridať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0" dirty="0"/>
              <a:t>Kliknutím na ikonu pridáte obrázok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/>
              <a:t>Upraviť štýly predlohy textu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D112CF-6D97-46CF-ACE3-94F60C18EE06}" type="datetime1">
              <a:rPr lang="sk-SK" noProof="0" smtClean="0"/>
              <a:t>5. 6. 2018</a:t>
            </a:fld>
            <a:endParaRPr lang="sk-SK" noProof="0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sk-SK" noProof="0" smtClean="0"/>
              <a:t>‹#›</a:t>
            </a:fld>
            <a:endParaRPr lang="sk-SK" noProof="0" dirty="0"/>
          </a:p>
        </p:txBody>
      </p:sp>
      <p:sp>
        <p:nvSpPr>
          <p:cNvPr id="11" name="Obdĺžnik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0" dirty="0"/>
              <a:t>Kliknutím upravíte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dirty="0"/>
              <a:t>Pridanie päty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0DA439A-CB04-4466-8344-C1DA1E38558C}" type="datetime1">
              <a:rPr lang="sk-SK" noProof="0" smtClean="0"/>
              <a:t>5. 6. 2018</a:t>
            </a:fld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8" name="Obdĺžnik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www.google.sk/url?sa=i&amp;rct=j&amp;q=&amp;esrc=s&amp;source=images&amp;cd=&amp;cad=rja&amp;uact=8&amp;ved=2ahUKEwje0NWX8NnaAhVGaxQKHX1OCpgQjRx6BAgAEAU&amp;url=https://www.trainingjournal.com/articles/sponsored_article/learning-development-heart-your-organisation&amp;psig=AOvVaw23fVTM3tmzfqb3w1Cwz7im&amp;ust=1524898553631399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178" y="293615"/>
            <a:ext cx="10949031" cy="5066822"/>
          </a:xfrm>
        </p:spPr>
        <p:txBody>
          <a:bodyPr rtlCol="0"/>
          <a:lstStyle/>
          <a:p>
            <a:pPr rtl="0"/>
            <a:r>
              <a:rPr lang="sk-SK" dirty="0"/>
              <a:t>Slovanské Veľvyslanectvo</a:t>
            </a:r>
            <a:br>
              <a:rPr lang="sk-SK" dirty="0"/>
            </a:br>
            <a:r>
              <a:rPr lang="sk-SK" dirty="0"/>
              <a:t>mladých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65714" y="6513212"/>
            <a:ext cx="10058400" cy="365760"/>
          </a:xfrm>
        </p:spPr>
        <p:txBody>
          <a:bodyPr rtlCol="0"/>
          <a:lstStyle/>
          <a:p>
            <a:pPr rtl="0"/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Matej Pavlík</a:t>
            </a:r>
            <a:r>
              <a:rPr lang="sk-SK" dirty="0"/>
              <a:t>, Lukáš krajčík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C693F709-48F8-4C95-A04B-203294B4D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8" y="117446"/>
            <a:ext cx="1568671" cy="193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5EFF6A-27B1-4CC0-BADA-B9D661FF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601200" cy="608901"/>
          </a:xfrm>
        </p:spPr>
        <p:txBody>
          <a:bodyPr/>
          <a:lstStyle/>
          <a:p>
            <a:r>
              <a:rPr lang="sk-SK" dirty="0"/>
              <a:t>Výlet do Belehradu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FCD155A-C1C3-4B51-8312-D464D8368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6620"/>
            <a:ext cx="9601200" cy="4114800"/>
          </a:xfrm>
        </p:spPr>
        <p:txBody>
          <a:bodyPr/>
          <a:lstStyle/>
          <a:p>
            <a:r>
              <a:rPr lang="sk-SK" dirty="0"/>
              <a:t>Návšteva Slovenskej Ambasády</a:t>
            </a:r>
          </a:p>
          <a:p>
            <a:r>
              <a:rPr lang="sk-SK" dirty="0"/>
              <a:t>Diskusia so Slovenským Veľvyslancom</a:t>
            </a:r>
          </a:p>
          <a:p>
            <a:r>
              <a:rPr lang="sk-SK" dirty="0"/>
              <a:t>Predstavenie nášho projektu</a:t>
            </a:r>
          </a:p>
          <a:p>
            <a:r>
              <a:rPr lang="sk-SK" dirty="0"/>
              <a:t>Obhliadka pamiatok a mesta</a:t>
            </a:r>
          </a:p>
          <a:p>
            <a:r>
              <a:rPr lang="sk-SK" dirty="0"/>
              <a:t>Zúčastnenie na konferenciách Libertyconu</a:t>
            </a:r>
          </a:p>
          <a:p>
            <a:r>
              <a:rPr lang="sk-SK" dirty="0"/>
              <a:t>Návšteva múzeí</a:t>
            </a:r>
          </a:p>
          <a:p>
            <a:endParaRPr lang="sk-SK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B1B0DF72-6CEE-4A70-AF25-69CFA61A8E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32" y="213649"/>
            <a:ext cx="3892491" cy="2921141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62D8B3C3-5E27-4096-9F52-1353137ED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487" y="427184"/>
            <a:ext cx="2095500" cy="2095500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B32AC728-0A5E-4460-ACD8-E56048D969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7" y="3838552"/>
            <a:ext cx="3673245" cy="2754933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20A61096-8BEC-4C7C-A114-29F5DDB79D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328" y="3213317"/>
            <a:ext cx="2640087" cy="3520116"/>
          </a:xfrm>
          <a:prstGeom prst="rect">
            <a:avLst/>
          </a:prstGeom>
        </p:spPr>
      </p:pic>
      <p:pic>
        <p:nvPicPr>
          <p:cNvPr id="25" name="Obrázok 24">
            <a:extLst>
              <a:ext uri="{FF2B5EF4-FFF2-40B4-BE49-F238E27FC236}">
                <a16:creationId xmlns:a16="http://schemas.microsoft.com/office/drawing/2014/main" id="{C35893BE-D9E8-4B13-A861-606D52DDC9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64072" y="3416184"/>
            <a:ext cx="4457351" cy="33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8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C52899-7CDD-4138-995D-86BBAEDB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849" y="608730"/>
            <a:ext cx="7734299" cy="565205"/>
          </a:xfrm>
        </p:spPr>
        <p:txBody>
          <a:bodyPr/>
          <a:lstStyle/>
          <a:p>
            <a:pPr algn="ctr"/>
            <a:r>
              <a:rPr lang="sk-SK" dirty="0"/>
              <a:t>Kontakt: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C92CC816-865F-4C7E-AF3D-35FAAAF6D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4" y="1559967"/>
            <a:ext cx="10718407" cy="4689303"/>
          </a:xfrm>
        </p:spPr>
      </p:pic>
    </p:spTree>
    <p:extLst>
      <p:ext uri="{BB962C8B-B14F-4D97-AF65-F5344CB8AC3E}">
        <p14:creationId xmlns:p14="http://schemas.microsoft.com/office/powerpoint/2010/main" val="39039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71943"/>
            <a:ext cx="9601200" cy="1143000"/>
          </a:xfrm>
        </p:spPr>
        <p:txBody>
          <a:bodyPr rtlCol="0"/>
          <a:lstStyle/>
          <a:p>
            <a:pPr rtl="0"/>
            <a:r>
              <a:rPr lang="sk-SK" dirty="0"/>
              <a:t>Súkromné slovanské gymnázium - SSG</a:t>
            </a:r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1295400" y="1669409"/>
            <a:ext cx="9601200" cy="450488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sk-SK" dirty="0"/>
              <a:t>Projekt slovanského veľvyslanectva mladých bol zahájený na našom gymnáziu v Bratislave.</a:t>
            </a:r>
          </a:p>
          <a:p>
            <a:pPr rtl="0"/>
            <a:r>
              <a:rPr lang="sk-SK" dirty="0"/>
              <a:t>Hlavnou úlohou nášho projektu je spojiť stredné školy a gymnázia so spoločnou alebo podobnou slovanskou kultúrou a tradíciami.</a:t>
            </a:r>
          </a:p>
          <a:p>
            <a:pPr rtl="0"/>
            <a:r>
              <a:rPr lang="sk-SK" dirty="0"/>
              <a:t>Projekt pomáha zapájať žiakov stredných škôl do medzinárodného prostredia pomocou modelovej hry (slovanského veľvyslanectva mladých)</a:t>
            </a:r>
          </a:p>
          <a:p>
            <a:r>
              <a:rPr lang="sk-SK" dirty="0"/>
              <a:t>Našim cieľom je zvýšiť vedomosti našich študentov v oblasti medzinárodných vzťahov, slovanských tradícií, ukazujeme im rôzne procesy a riešenia diplomatických problémov </a:t>
            </a:r>
          </a:p>
          <a:p>
            <a:r>
              <a:rPr lang="sk-SK" dirty="0"/>
              <a:t>Aj keď slovanské národy majú veľa spoločného, každý slovanský národ je špeciálny a unikátny.</a:t>
            </a:r>
          </a:p>
          <a:p>
            <a:r>
              <a:rPr lang="sk-SK" dirty="0"/>
              <a:t>Preto sa vždy nájde miesto pre diskusiu o našich tradíciách, o našej kultúre, sociálnych a politických problémoch, ale aj o ekonomických problémoch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48B63A0-6693-49A3-8D22-B643AC1E5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1" y="109703"/>
            <a:ext cx="1060508" cy="130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FFA446-92EC-451B-94FC-1499FE47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79664"/>
            <a:ext cx="9601200" cy="734736"/>
          </a:xfrm>
        </p:spPr>
        <p:txBody>
          <a:bodyPr/>
          <a:lstStyle/>
          <a:p>
            <a:r>
              <a:rPr lang="sk-SK" dirty="0"/>
              <a:t>Slovanské Veľvyslanectvo mladých: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59C0549-7B51-4945-852D-55656A1B4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208014"/>
            <a:ext cx="9601200" cy="5030861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Náš projekt má pozitívny vplyv na našich študentov.</a:t>
            </a:r>
          </a:p>
          <a:p>
            <a:r>
              <a:rPr lang="sk-SK" dirty="0"/>
              <a:t>Pomáha s pochopením diplomatických akcií, upevňuje vzťahy so žiakmi z iných škôl, taktiež umožňuje žiakom cestovať a spoznávať rôzne krajiny Európy, preto pomáha s učením rôznych jazykov.</a:t>
            </a:r>
          </a:p>
          <a:p>
            <a:r>
              <a:rPr lang="sk-SK" dirty="0"/>
              <a:t>Náš projekt je postavený na idei hľadania toho, čo nás spája a nie toho, čo nás rozdeľuje.</a:t>
            </a:r>
          </a:p>
          <a:p>
            <a:r>
              <a:rPr lang="sk-SK" dirty="0"/>
              <a:t>Preto naša modelová hra nefunguje na princípe argumentov a hádok, ale funguje na princípe spolupráce a diskusie. </a:t>
            </a:r>
          </a:p>
          <a:p>
            <a:r>
              <a:rPr lang="sk-SK" dirty="0"/>
              <a:t>Našou snahou je vždy preniesť modelovú hru do vysoko-diplomatického prostredia (za okrúhlim stolom) kde žiaci/študenti môžu diskutovať o nových možnostiach kooperácie, ekonomickej podpory, kultúrnych príležitostiach, ale aj o sociálnej integrácii medzi krajinami.</a:t>
            </a:r>
          </a:p>
          <a:p>
            <a:r>
              <a:rPr lang="sk-SK" dirty="0"/>
              <a:t>Spolupráca a slovanská vzájomnosť by vždy mali hrať kľúčovú rolu pri hľadaní nových príležitostí.</a:t>
            </a:r>
          </a:p>
          <a:p>
            <a:r>
              <a:rPr lang="sk-SK" dirty="0"/>
              <a:t>Jednou z nových inovácií v projekte je naša oficiálna príručka pre diplomatov.</a:t>
            </a:r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4062346-6F65-46E4-9F37-A29755A07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1" y="109703"/>
            <a:ext cx="1060508" cy="130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68E0F8-7D4F-4351-95BC-694591F59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15896"/>
            <a:ext cx="9601200" cy="676013"/>
          </a:xfrm>
        </p:spPr>
        <p:txBody>
          <a:bodyPr>
            <a:normAutofit/>
          </a:bodyPr>
          <a:lstStyle/>
          <a:p>
            <a:r>
              <a:rPr lang="sk-SK" sz="3600" dirty="0"/>
              <a:t>,,Prečo Celkom iná škola?“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F514932-516B-40AF-847C-8DC12A0A4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227" y="1904301"/>
            <a:ext cx="9601200" cy="4211273"/>
          </a:xfrm>
        </p:spPr>
        <p:txBody>
          <a:bodyPr/>
          <a:lstStyle/>
          <a:p>
            <a:pPr fontAlgn="base"/>
            <a:r>
              <a:rPr lang="sk-SK" sz="2400" dirty="0"/>
              <a:t>Jedinečnosť školy spočíva v </a:t>
            </a:r>
            <a:r>
              <a:rPr lang="sk-SK" sz="2400" b="1" dirty="0"/>
              <a:t>možnosti výberu študijných kombinácií</a:t>
            </a:r>
            <a:r>
              <a:rPr lang="sk-SK" sz="2400" dirty="0"/>
              <a:t> cudzích jazykov, rozšírenej športovej výuky, umeleckého smeru muzikál a zahraničných vzťahov – diplomacie.</a:t>
            </a:r>
          </a:p>
          <a:p>
            <a:pPr fontAlgn="base"/>
            <a:r>
              <a:rPr lang="sk-SK" sz="2400" dirty="0"/>
              <a:t>Na škole máme aj vlastný diplomatický klub.</a:t>
            </a:r>
          </a:p>
          <a:p>
            <a:pPr fontAlgn="base"/>
            <a:r>
              <a:rPr lang="sk-SK" sz="2400" dirty="0"/>
              <a:t>Súkromné gymnázium je </a:t>
            </a:r>
            <a:r>
              <a:rPr lang="sk-SK" sz="2400" b="1" dirty="0"/>
              <a:t>jediná škola na Slovensku</a:t>
            </a:r>
            <a:r>
              <a:rPr lang="sk-SK" sz="2400" dirty="0"/>
              <a:t>, kde sa maturuje z poľského a chorvátskeho jazyka.  Pre vykonávanie certifikovaných skúšok zastupuje Súkromné gymnázium Štátny inštitút ruského jazyka A.S.Puškina v Moskve.</a:t>
            </a:r>
          </a:p>
          <a:p>
            <a:pPr fontAlgn="base"/>
            <a:r>
              <a:rPr lang="sk-SK" sz="2400" dirty="0"/>
              <a:t>Škola má priamo v objekte </a:t>
            </a:r>
            <a:r>
              <a:rPr lang="sk-SK" sz="2400" b="1" dirty="0"/>
              <a:t>golfový areál a indoor</a:t>
            </a:r>
            <a:r>
              <a:rPr lang="sk-SK" sz="2400" dirty="0"/>
              <a:t> umožňujúci vyučovať hru golfu a manažment športu.</a:t>
            </a:r>
          </a:p>
          <a:p>
            <a:endParaRPr lang="sk-SK" dirty="0"/>
          </a:p>
        </p:txBody>
      </p:sp>
      <p:pic>
        <p:nvPicPr>
          <p:cNvPr id="4" name="Zástupný objekt pre obsah 8">
            <a:extLst>
              <a:ext uri="{FF2B5EF4-FFF2-40B4-BE49-F238E27FC236}">
                <a16:creationId xmlns:a16="http://schemas.microsoft.com/office/drawing/2014/main" id="{A3A0A53A-383E-450B-AC2B-5A9B3DEFD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610" y="-113943"/>
            <a:ext cx="2878111" cy="2291578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37939FE6-3C78-40E6-B9F4-2AD66DC01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1" y="66386"/>
            <a:ext cx="1060508" cy="130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5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0D10E-80DF-41A4-83F5-D8239A5AE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601200" cy="679508"/>
          </a:xfrm>
        </p:spPr>
        <p:txBody>
          <a:bodyPr/>
          <a:lstStyle/>
          <a:p>
            <a:r>
              <a:rPr lang="sk-SK" dirty="0"/>
              <a:t>Vyučovanie na našej škole:</a:t>
            </a:r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2FEF54AE-AC23-4AE2-AA65-7FE262921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808" y="189443"/>
            <a:ext cx="2818728" cy="2244297"/>
          </a:xfrm>
        </p:spPr>
      </p:pic>
      <p:pic>
        <p:nvPicPr>
          <p:cNvPr id="4" name="Obrázok 3" descr="e46f19hk7fthn0f1qpgf278n6o1-1.jpg">
            <a:extLst>
              <a:ext uri="{FF2B5EF4-FFF2-40B4-BE49-F238E27FC236}">
                <a16:creationId xmlns:a16="http://schemas.microsoft.com/office/drawing/2014/main" id="{456A32CF-DBF5-4A5B-BC72-4FBBB0EB93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851" y="2704629"/>
            <a:ext cx="9395670" cy="384985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5EE42ACA-4579-4E5E-A9E5-50C23C1C3C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543" y="50755"/>
            <a:ext cx="1518173" cy="2507603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F1F5EF77-E13E-466B-B36A-17E26D090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020" y="107536"/>
            <a:ext cx="1480432" cy="1822069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93A3F69F-1F54-43CC-8799-0DF97429C5C1}"/>
              </a:ext>
            </a:extLst>
          </p:cNvPr>
          <p:cNvSpPr txBox="1"/>
          <p:nvPr/>
        </p:nvSpPr>
        <p:spPr>
          <a:xfrm>
            <a:off x="297516" y="950397"/>
            <a:ext cx="51842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Vyučovanie: </a:t>
            </a:r>
          </a:p>
          <a:p>
            <a:r>
              <a:rPr lang="sk-SK" sz="2400" dirty="0"/>
              <a:t>Slovanských jazykov</a:t>
            </a:r>
          </a:p>
          <a:p>
            <a:r>
              <a:rPr lang="sk-SK" sz="2400" dirty="0"/>
              <a:t>Golfu</a:t>
            </a:r>
          </a:p>
          <a:p>
            <a:r>
              <a:rPr lang="sk-SK" sz="2400" dirty="0"/>
              <a:t>Muzikálu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DC2175AB-B4F5-4D7F-8E2D-B41FE44EBC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926" y="3238815"/>
            <a:ext cx="1828223" cy="33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00B61-D08A-4263-8D88-AC8523821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02516"/>
          </a:xfrm>
        </p:spPr>
        <p:txBody>
          <a:bodyPr/>
          <a:lstStyle/>
          <a:p>
            <a:r>
              <a:rPr lang="sk-SK" dirty="0"/>
              <a:t>Naše Akcie A novinky v Projekte: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0C242AF-58DF-43C6-9B14-D8E979897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24000"/>
            <a:ext cx="9601200" cy="4419600"/>
          </a:xfrm>
        </p:spPr>
        <p:txBody>
          <a:bodyPr/>
          <a:lstStyle/>
          <a:p>
            <a:r>
              <a:rPr lang="sk-SK" dirty="0"/>
              <a:t>Naša delegácia sa zúčastnila mnoho výletov. </a:t>
            </a:r>
          </a:p>
          <a:p>
            <a:r>
              <a:rPr lang="sk-SK" dirty="0"/>
              <a:t>Mali sme možnosť navštíviť Ambasády Slovenskej republiky v zahraničí, navštíviť konferencie a školy, a postretávať množstvo študentov na našich cestách.</a:t>
            </a:r>
          </a:p>
          <a:p>
            <a:r>
              <a:rPr lang="sk-SK" dirty="0"/>
              <a:t>Od minulého roka sa nám podarilo vybaviť tieto výlety, napríklad: </a:t>
            </a:r>
          </a:p>
          <a:p>
            <a:r>
              <a:rPr lang="sk-SK" dirty="0"/>
              <a:t>Výlety do Ruska (Moskva), Nemecka (Berlín), Poľska (Katowice, Chorzów, Krakow),           Srbska (Belehrad) dokonca aj výmenný pobyt do Poľska a veľa ďalších.</a:t>
            </a:r>
          </a:p>
          <a:p>
            <a:endParaRPr lang="sk-SK" dirty="0"/>
          </a:p>
          <a:p>
            <a:pPr marL="4572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69972A0-6490-476F-8FB4-6FC96C10F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" y="0"/>
            <a:ext cx="1060508" cy="1305240"/>
          </a:xfrm>
          <a:prstGeom prst="rect">
            <a:avLst/>
          </a:prstGeom>
        </p:spPr>
      </p:pic>
      <p:pic>
        <p:nvPicPr>
          <p:cNvPr id="6" name="Zástupný objekt pre obsah 8">
            <a:extLst>
              <a:ext uri="{FF2B5EF4-FFF2-40B4-BE49-F238E27FC236}">
                <a16:creationId xmlns:a16="http://schemas.microsoft.com/office/drawing/2014/main" id="{4CFF9330-6349-45B5-9A6A-7A07B7BB6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39" y="-147857"/>
            <a:ext cx="2965484" cy="2361145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7F55207B-95C0-4FDF-BCC7-BA26C211D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97861"/>
            <a:ext cx="5358588" cy="1886223"/>
          </a:xfrm>
          <a:prstGeom prst="rect">
            <a:avLst/>
          </a:prstGeom>
        </p:spPr>
      </p:pic>
      <p:pic>
        <p:nvPicPr>
          <p:cNvPr id="1026" name="Picture 2" descr="Súvisiaci obrázok">
            <a:hlinkClick r:id="rId5"/>
            <a:extLst>
              <a:ext uri="{FF2B5EF4-FFF2-40B4-BE49-F238E27FC236}">
                <a16:creationId xmlns:a16="http://schemas.microsoft.com/office/drawing/2014/main" id="{4A346277-70DB-4817-BF58-E88B01B77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3" y="3923071"/>
            <a:ext cx="4181376" cy="226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07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78FACE-C1A8-4D55-B405-F2590CC22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601200" cy="768796"/>
          </a:xfrm>
        </p:spPr>
        <p:txBody>
          <a:bodyPr/>
          <a:lstStyle/>
          <a:p>
            <a:r>
              <a:rPr lang="sk-SK" dirty="0"/>
              <a:t>Výlet do Moskvy: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B3DA75C-729F-491C-B59B-C573363EC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4621"/>
            <a:ext cx="9601200" cy="4114800"/>
          </a:xfrm>
        </p:spPr>
        <p:txBody>
          <a:bodyPr/>
          <a:lstStyle/>
          <a:p>
            <a:r>
              <a:rPr lang="sk-SK" dirty="0"/>
              <a:t>Obhliadka pamiatok</a:t>
            </a:r>
          </a:p>
          <a:p>
            <a:r>
              <a:rPr lang="sk-SK" dirty="0"/>
              <a:t>Návšteva našej ruskej partnerskej školy</a:t>
            </a:r>
          </a:p>
          <a:p>
            <a:r>
              <a:rPr lang="sk-SK" dirty="0"/>
              <a:t>Predstavenie nášho projektu veľvyslanectvo mladých za okrúhlim stolom</a:t>
            </a:r>
          </a:p>
          <a:p>
            <a:r>
              <a:rPr lang="sk-SK" dirty="0"/>
              <a:t>Predstavenie nášho projektu pred študentmi partnerskej školy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0C14F6A-4429-4265-9D22-DD079E0D5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0698">
            <a:off x="4422166" y="3819736"/>
            <a:ext cx="3305826" cy="2479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FB35BD76-4ADA-4EBC-86D9-446EF4F7B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487">
            <a:off x="229264" y="3271709"/>
            <a:ext cx="3816992" cy="2748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41A99CF4-8FD5-4094-A745-11EB8693E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929" y="3496086"/>
            <a:ext cx="4071457" cy="3002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892FA46A-82C9-414F-B38B-626F4501D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3384">
            <a:off x="8305100" y="791392"/>
            <a:ext cx="3786217" cy="1913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Zástupný objekt pre obsah 8">
            <a:extLst>
              <a:ext uri="{FF2B5EF4-FFF2-40B4-BE49-F238E27FC236}">
                <a16:creationId xmlns:a16="http://schemas.microsoft.com/office/drawing/2014/main" id="{E36222DA-BDD8-4FAA-90C3-D448C69F62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40" y="-58380"/>
            <a:ext cx="2398078" cy="190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5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554EE9-73DB-4771-ADB0-CC46072C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601200" cy="608901"/>
          </a:xfrm>
        </p:spPr>
        <p:txBody>
          <a:bodyPr/>
          <a:lstStyle/>
          <a:p>
            <a:r>
              <a:rPr lang="sk-SK" dirty="0"/>
              <a:t>Výlet do Berlína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E36E896-83DF-4D66-BE3B-D100B2614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3398"/>
            <a:ext cx="9601200" cy="4114800"/>
          </a:xfrm>
        </p:spPr>
        <p:txBody>
          <a:bodyPr/>
          <a:lstStyle/>
          <a:p>
            <a:r>
              <a:rPr lang="sk-SK" dirty="0"/>
              <a:t>Návšteva Slovenskej Ambasády</a:t>
            </a:r>
          </a:p>
          <a:p>
            <a:r>
              <a:rPr lang="sk-SK" dirty="0"/>
              <a:t>Predstavenie nášho projektu na Slovenskej Ambasáde</a:t>
            </a:r>
          </a:p>
          <a:p>
            <a:r>
              <a:rPr lang="sk-SK" dirty="0"/>
              <a:t>Otvorená Diskusia s veľvyslancom</a:t>
            </a:r>
          </a:p>
          <a:p>
            <a:r>
              <a:rPr lang="sk-SK" dirty="0"/>
              <a:t>Obhliadka pamiatok a návšteva múzeí</a:t>
            </a:r>
          </a:p>
          <a:p>
            <a:r>
              <a:rPr lang="sk-SK" dirty="0"/>
              <a:t>Návšteva Nemeckého Bundestagu</a:t>
            </a:r>
          </a:p>
          <a:p>
            <a:endParaRPr lang="sk-SK" dirty="0"/>
          </a:p>
        </p:txBody>
      </p:sp>
      <p:pic>
        <p:nvPicPr>
          <p:cNvPr id="4" name="Zástupný objekt pre obsah 8">
            <a:extLst>
              <a:ext uri="{FF2B5EF4-FFF2-40B4-BE49-F238E27FC236}">
                <a16:creationId xmlns:a16="http://schemas.microsoft.com/office/drawing/2014/main" id="{8B48F5A7-4FF1-44EF-A031-D0B5765C1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6177">
            <a:off x="9537136" y="913473"/>
            <a:ext cx="2638777" cy="210101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2E91F47-0EDA-42C9-A9C7-14644A7DB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90745" y="640918"/>
            <a:ext cx="3437045" cy="25777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00890435-226B-45B7-AFEF-463477DC1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9" y="3550640"/>
            <a:ext cx="3540155" cy="2655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0C500654-B02A-498C-8071-40DD3B30F5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2547">
            <a:off x="3944606" y="3503830"/>
            <a:ext cx="3368179" cy="2526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Zástupný objekt pre obsah 4">
            <a:extLst>
              <a:ext uri="{FF2B5EF4-FFF2-40B4-BE49-F238E27FC236}">
                <a16:creationId xmlns:a16="http://schemas.microsoft.com/office/drawing/2014/main" id="{33C8BA8B-B3C5-4C98-80FE-043AB31895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67" y="3962246"/>
            <a:ext cx="3630665" cy="2727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0210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29CB9DEA-C227-4BC7-BCDE-51CFC478AA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053" y="2547923"/>
            <a:ext cx="3138182" cy="418424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7205B8B-672F-4CDB-A5B6-D422B158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601200" cy="637563"/>
          </a:xfrm>
        </p:spPr>
        <p:txBody>
          <a:bodyPr/>
          <a:lstStyle/>
          <a:p>
            <a:r>
              <a:rPr lang="sk-SK" dirty="0"/>
              <a:t>Výmenný pobyt do Poľska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D71B17C-69B6-42E6-B185-84FDAD98C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2789"/>
            <a:ext cx="9601200" cy="4114800"/>
          </a:xfrm>
        </p:spPr>
        <p:txBody>
          <a:bodyPr/>
          <a:lstStyle/>
          <a:p>
            <a:r>
              <a:rPr lang="sk-SK" dirty="0"/>
              <a:t>Návšteva Partnerskej školy</a:t>
            </a:r>
          </a:p>
          <a:p>
            <a:r>
              <a:rPr lang="sk-SK" dirty="0"/>
              <a:t>Ubytovanie v poľských rodinách</a:t>
            </a:r>
          </a:p>
          <a:p>
            <a:r>
              <a:rPr lang="sk-SK" dirty="0"/>
              <a:t>Obhliadka rôznych miest a pamiatok</a:t>
            </a:r>
          </a:p>
          <a:p>
            <a:r>
              <a:rPr lang="sk-SK" dirty="0"/>
              <a:t>Diskutovanie a rozoberanie rôznych tém s poľskými študentami</a:t>
            </a:r>
          </a:p>
          <a:p>
            <a:r>
              <a:rPr lang="sk-SK" dirty="0"/>
              <a:t>Predstavenie nášho projektu a zároveň aj zapojenie poľských študentov </a:t>
            </a:r>
            <a:br>
              <a:rPr lang="sk-SK" dirty="0"/>
            </a:br>
            <a:r>
              <a:rPr lang="sk-SK" dirty="0"/>
              <a:t>do projektu.</a:t>
            </a:r>
            <a:br>
              <a:rPr lang="sk-SK" dirty="0"/>
            </a:b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97C9049A-19DA-40B1-BEB9-C6DD169F4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" y="4122664"/>
            <a:ext cx="4504888" cy="253400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2532EE36-B5EB-4E79-B467-CE5B8C81E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38" y="3699546"/>
            <a:ext cx="4043493" cy="3032620"/>
          </a:xfrm>
          <a:prstGeom prst="rect">
            <a:avLst/>
          </a:prstGeom>
        </p:spPr>
      </p:pic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76832A2F-CCD4-46D1-92E2-AC3A1FCE4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565" y="212458"/>
            <a:ext cx="2638777" cy="2101017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207029F0-52E1-460E-8D49-63D6A424A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30" y="197566"/>
            <a:ext cx="1233879" cy="151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3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bchodná prezentácia s motívom červenej čiary, 16 : 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416_TF03031023" id="{FC003EC7-09A4-438C-8031-F051654FE923}" vid="{B4EECC1C-D7FF-4409-937F-E7D67860B585}"/>
    </a:ext>
  </a:extLst>
</a:theme>
</file>

<file path=ppt/theme/theme2.xml><?xml version="1.0" encoding="utf-8"?>
<a:theme xmlns:a="http://schemas.openxmlformats.org/drawingml/2006/main" name="Motív balíka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Obchodná prezentácia s motívom červenej čiary (širokouhlý formát)</Template>
  <TotalTime>267</TotalTime>
  <Words>525</Words>
  <Application>Microsoft Office PowerPoint</Application>
  <PresentationFormat>Widescreen</PresentationFormat>
  <Paragraphs>59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Cambria</vt:lpstr>
      <vt:lpstr>Obchodná prezentácia s motívom červenej čiary, 16 : 9</vt:lpstr>
      <vt:lpstr>Slovanské Veľvyslanectvo mladých</vt:lpstr>
      <vt:lpstr>Súkromné slovanské gymnázium - SSG</vt:lpstr>
      <vt:lpstr>Slovanské Veľvyslanectvo mladých:</vt:lpstr>
      <vt:lpstr>,,Prečo Celkom iná škola?“</vt:lpstr>
      <vt:lpstr>Vyučovanie na našej škole:</vt:lpstr>
      <vt:lpstr>Naše Akcie A novinky v Projekte:</vt:lpstr>
      <vt:lpstr>Výlet do Moskvy:</vt:lpstr>
      <vt:lpstr>Výlet do Berlína</vt:lpstr>
      <vt:lpstr>Výmenný pobyt do Poľska</vt:lpstr>
      <vt:lpstr>Výlet do Belehradu</vt:lpstr>
      <vt:lpstr>Kontakt: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Slovanské Veľvyslanectvo mladých</dc:title>
  <dc:creator>Matej Pavlík</dc:creator>
  <cp:lastModifiedBy>Windows User</cp:lastModifiedBy>
  <cp:revision>22</cp:revision>
  <dcterms:created xsi:type="dcterms:W3CDTF">2018-04-26T20:13:41Z</dcterms:created>
  <dcterms:modified xsi:type="dcterms:W3CDTF">2018-06-05T19:25:19Z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